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9" r:id="rId4"/>
    <p:sldId id="278" r:id="rId5"/>
    <p:sldId id="279" r:id="rId6"/>
    <p:sldId id="282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t>14.11.2015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t>14.11.2015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1%8C%D1%8E-%D0%99%D0%BE%D1%80%D0%BA" TargetMode="External"/><Relationship Id="rId3" Type="http://schemas.openxmlformats.org/officeDocument/2006/relationships/hyperlink" Target="https://uk.wikipedia.org/wiki/14_%D0%BB%D0%B8%D1%81%D1%82%D0%BE%D0%BF%D0%B0%D0%B4%D0%B0" TargetMode="External"/><Relationship Id="rId7" Type="http://schemas.openxmlformats.org/officeDocument/2006/relationships/hyperlink" Target="https://uk.wikipedia.org/wiki/1815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24_%D0%BB%D1%8E%D1%82%D0%BE%D0%B3%D0%BE" TargetMode="External"/><Relationship Id="rId11" Type="http://schemas.openxmlformats.org/officeDocument/2006/relationships/hyperlink" Target="https://uk.wikipedia.org/wiki/%D0%9F%D0%B0%D1%80%D0%BE%D0%BF%D0%BB%D0%B0%D0%B2" TargetMode="External"/><Relationship Id="rId5" Type="http://schemas.openxmlformats.org/officeDocument/2006/relationships/hyperlink" Target="https://uk.wikipedia.org/wiki/%D0%9F%D0%B5%D0%BD%D1%81%D0%B8%D0%BB%D1%8C%D0%B2%D0%B0%D0%BD%D1%96%D1%8F" TargetMode="External"/><Relationship Id="rId10" Type="http://schemas.openxmlformats.org/officeDocument/2006/relationships/hyperlink" Target="https://uk.wikipedia.org/wiki/%D0%92%D0%B8%D0%BD%D0%B0%D1%85%D1%96%D0%B4%D0%BD%D0%B8%D0%BA" TargetMode="External"/><Relationship Id="rId4" Type="http://schemas.openxmlformats.org/officeDocument/2006/relationships/hyperlink" Target="https://uk.wikipedia.org/wiki/1765" TargetMode="External"/><Relationship Id="rId9" Type="http://schemas.openxmlformats.org/officeDocument/2006/relationships/hyperlink" Target="https://uk.wikipedia.org/wiki/%D0%86%D0%BD%D0%B6%D0%B5%D0%BD%D0%B5%D1%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786" TargetMode="External"/><Relationship Id="rId13" Type="http://schemas.openxmlformats.org/officeDocument/2006/relationships/hyperlink" Target="https://uk.wikipedia.org/wiki/1797" TargetMode="External"/><Relationship Id="rId3" Type="http://schemas.openxmlformats.org/officeDocument/2006/relationships/hyperlink" Target="https://uk.wikipedia.org/wiki/%D0%9B%D0%B0%D0%BD%D0%BA%D0%B0%D1%81%D1%82%D0%B5%D1%80_(%D0%BE%D0%BA%D1%80%D1%83%D0%B3,_%D0%9F%D0%B5%D0%BD%D1%81%D0%B8%D0%BB%D1%8C%D0%B2%D0%B0%D0%BD%D1%96%D1%8F)" TargetMode="External"/><Relationship Id="rId7" Type="http://schemas.openxmlformats.org/officeDocument/2006/relationships/hyperlink" Target="https://uk.wikipedia.org/wiki/%D0%9F%D0%BE%D0%B2%D0%BD%D0%BE%D0%BB%D1%96%D1%82%D1%82%D1%8F" TargetMode="External"/><Relationship Id="rId12" Type="http://schemas.openxmlformats.org/officeDocument/2006/relationships/hyperlink" Target="https://uk.wikipedia.org/wiki/%D0%92%D0%B5%D0%BB%D0%B8%D0%BA%D0%BE%D0%B1%D1%80%D0%B8%D1%82%D0%B0%D0%BD%D1%96%D1%8F" TargetMode="External"/><Relationship Id="rId17" Type="http://schemas.openxmlformats.org/officeDocument/2006/relationships/hyperlink" Target="https://uk.wikipedia.org/wiki/%D0%9D%D0%B0%D0%BF%D0%BE%D0%BB%D0%B5%D0%BE%D0%BD" TargetMode="External"/><Relationship Id="rId2" Type="http://schemas.openxmlformats.org/officeDocument/2006/relationships/image" Target="../media/image6.jpg"/><Relationship Id="rId16" Type="http://schemas.openxmlformats.org/officeDocument/2006/relationships/hyperlink" Target="https://uk.wikipedia.org/wiki/180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k.wikipedia.org/wiki/%D0%90%D0%BD%D0%B3%D0%BB%D1%96%D1%8F" TargetMode="External"/><Relationship Id="rId11" Type="http://schemas.openxmlformats.org/officeDocument/2006/relationships/hyperlink" Target="https://uk.wikipedia.org/wiki/%D0%A1%D0%A8%D0%90" TargetMode="External"/><Relationship Id="rId5" Type="http://schemas.openxmlformats.org/officeDocument/2006/relationships/hyperlink" Target="https://uk.wikipedia.org/wiki/%D0%92%D0%B0%D1%82%D1%82_%D0%94%D0%B6%D0%B5%D0%B9%D0%BC%D1%81" TargetMode="External"/><Relationship Id="rId15" Type="http://schemas.openxmlformats.org/officeDocument/2006/relationships/hyperlink" Target="https://uk.wikipedia.org/wiki/%D0%A2%D0%BE%D1%80%D0%BF%D0%B5%D0%B4%D0%B0" TargetMode="External"/><Relationship Id="rId10" Type="http://schemas.openxmlformats.org/officeDocument/2006/relationships/hyperlink" Target="https://uk.wikipedia.org/w/index.php?title=%D0%92%D0%B5%D1%81%D1%82_%D0%91%D0%B5%D0%BD%D0%B4%D0%B6%D0%B0%D0%BC%D1%96%D0%BD&amp;action=edit&amp;redlink=1" TargetMode="External"/><Relationship Id="rId4" Type="http://schemas.openxmlformats.org/officeDocument/2006/relationships/hyperlink" Target="https://uk.wikipedia.org/wiki/%D0%9F%D0%B0%D1%80%D0%BE%D0%B2%D0%B8%D0%B9_%D0%B4%D0%B2%D0%B8%D0%B3%D1%83%D0%BD" TargetMode="External"/><Relationship Id="rId9" Type="http://schemas.openxmlformats.org/officeDocument/2006/relationships/hyperlink" Target="https://uk.wikipedia.org/w/index.php?title=%D0%94%D0%B6%D0%B5%D0%B9%D0%BC%D1%81_%D0%A0%D0%B0%D0%BC%D1%81%D0%B5%D0%B9&amp;action=edit&amp;redlink=1" TargetMode="External"/><Relationship Id="rId14" Type="http://schemas.openxmlformats.org/officeDocument/2006/relationships/hyperlink" Target="https://uk.wikipedia.org/wiki/%D0%A4%D1%80%D0%B0%D0%BD%D1%86%D1%96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815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uk.wikipedia.org/wiki/1765" TargetMode="External"/><Relationship Id="rId7" Type="http://schemas.openxmlformats.org/officeDocument/2006/relationships/hyperlink" Target="https://uk.wikipedia.org/wiki/24_%D0%BB%D1%8E%D1%82%D0%BE%D0%B3%D0%BE" TargetMode="External"/><Relationship Id="rId12" Type="http://schemas.openxmlformats.org/officeDocument/2006/relationships/hyperlink" Target="https://uk.wikipedia.org/wiki/%D0%92%D0%B8%D0%BD%D0%B0%D1%85%D1%96%D0%B4%D0%BD%D0%B8%D0%BA" TargetMode="External"/><Relationship Id="rId2" Type="http://schemas.openxmlformats.org/officeDocument/2006/relationships/hyperlink" Target="https://uk.wikipedia.org/wiki/14_%D0%BB%D0%B8%D1%81%D1%82%D0%BE%D0%BF%D0%B0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0%A8%D0%90" TargetMode="External"/><Relationship Id="rId11" Type="http://schemas.openxmlformats.org/officeDocument/2006/relationships/hyperlink" Target="https://uk.wikipedia.org/wiki/%D0%86%D0%BD%D0%B6%D0%B5%D0%BD%D0%B5%D1%80" TargetMode="External"/><Relationship Id="rId5" Type="http://schemas.openxmlformats.org/officeDocument/2006/relationships/hyperlink" Target="https://uk.wikipedia.org/wiki/%D0%9F%D0%B5%D0%BD%D1%81%D0%B8%D0%BB%D1%8C%D0%B2%D0%B0%D0%BD%D1%96%D1%8F" TargetMode="External"/><Relationship Id="rId10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4" Type="http://schemas.openxmlformats.org/officeDocument/2006/relationships/hyperlink" Target="https://uk.wikipedia.org/wiki/%D0%9B%D0%B0%D0%BD%D0%BA%D0%B0%D1%81%D1%82%D0%B5%D1%80_(%D0%BE%D0%BA%D1%80%D1%83%D0%B3,_%D0%9F%D0%B5%D0%BD%D1%81%D0%B8%D0%BB%D1%8C%D0%B2%D0%B0%D0%BD%D1%96%D1%8F)" TargetMode="External"/><Relationship Id="rId9" Type="http://schemas.openxmlformats.org/officeDocument/2006/relationships/hyperlink" Target="https://uk.wikipedia.org/wiki/%D0%9D%D1%8C%D1%8E-%D0%99%D0%BE%D1%80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0%D1%80%D0%BE%D0%BF%D0%BB%D0%B0%D0%B2" TargetMode="External"/><Relationship Id="rId3" Type="http://schemas.openxmlformats.org/officeDocument/2006/relationships/hyperlink" Target="https://uk.wikipedia.org/wiki/1803" TargetMode="External"/><Relationship Id="rId7" Type="http://schemas.openxmlformats.org/officeDocument/2006/relationships/hyperlink" Target="https://uk.wikipedia.org/wiki/%D0%A1%D0%A8%D0%90" TargetMode="External"/><Relationship Id="rId12" Type="http://schemas.openxmlformats.org/officeDocument/2006/relationships/hyperlink" Target="https://uk.wikipedia.org/wiki/181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uk.wikipedia.org/wiki/1807" TargetMode="External"/><Relationship Id="rId11" Type="http://schemas.openxmlformats.org/officeDocument/2006/relationships/hyperlink" Target="https://uk.wikipedia.org/wiki/1812" TargetMode="External"/><Relationship Id="rId5" Type="http://schemas.openxmlformats.org/officeDocument/2006/relationships/hyperlink" Target="https://uk.wikipedia.org/wiki/%D0%92%D1%83%D0%B7%D0%BE%D0%BB_(%D0%BE%D0%B4%D0%B8%D0%BD%D0%B8%D1%86%D1%8F_%D1%88%D0%B2%D0%B8%D0%B4%D0%BA%D0%BE%D1%81%D1%82%D1%96)" TargetMode="External"/><Relationship Id="rId10" Type="http://schemas.openxmlformats.org/officeDocument/2006/relationships/hyperlink" Target="https://uk.wikipedia.org/wiki/1809" TargetMode="External"/><Relationship Id="rId4" Type="http://schemas.openxmlformats.org/officeDocument/2006/relationships/hyperlink" Target="https://uk.wikipedia.org/wiki/%D0%A1%D0%B5%D0%BD%D0%B0" TargetMode="External"/><Relationship Id="rId9" Type="http://schemas.openxmlformats.org/officeDocument/2006/relationships/hyperlink" Target="https://uk.wikipedia.org/wiki/11_%D0%BB%D1%8E%D1%82%D0%BE%D0%B3%D0%B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75000"/>
              </a:lnSpc>
              <a:spcBef>
                <a:spcPts val="0"/>
              </a:spcBef>
              <a:buNone/>
            </a:pPr>
            <a:r>
              <a:rPr lang="uk-UA" sz="8000" b="0" i="0" baseline="0" dirty="0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Роберт</a:t>
            </a:r>
            <a:r>
              <a:rPr lang="uk-UA" sz="8000" b="0" i="0" dirty="0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 фултон</a:t>
            </a:r>
            <a:endParaRPr lang="ru-RU" sz="8000" b="0" i="0" baseline="0" dirty="0">
              <a:solidFill>
                <a:schemeClr val="bg1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Ро́берт</a:t>
            </a:r>
            <a:r>
              <a:rPr lang="ru-RU" b="1" dirty="0"/>
              <a:t> </a:t>
            </a:r>
            <a:r>
              <a:rPr lang="ru-RU" b="1" dirty="0"/>
              <a:t>Фу́лтон</a:t>
            </a:r>
            <a:r>
              <a:rPr lang="ru-RU" dirty="0"/>
              <a:t> 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Robert Fulton</a:t>
            </a:r>
            <a:r>
              <a:rPr lang="en-US" dirty="0"/>
              <a:t>; </a:t>
            </a:r>
            <a:r>
              <a:rPr lang="en-US" dirty="0">
                <a:hlinkClick r:id="rId3" tooltip="14 листопада"/>
              </a:rPr>
              <a:t>14 </a:t>
            </a:r>
            <a:r>
              <a:rPr lang="ru-RU" dirty="0">
                <a:hlinkClick r:id="rId3" tooltip="14 листопада"/>
              </a:rPr>
              <a:t>листопада</a:t>
            </a:r>
            <a:r>
              <a:rPr lang="ru-RU" dirty="0"/>
              <a:t>, </a:t>
            </a:r>
            <a:r>
              <a:rPr lang="ru-RU" dirty="0">
                <a:hlinkClick r:id="rId4" tooltip="1765"/>
              </a:rPr>
              <a:t>1765</a:t>
            </a:r>
            <a:r>
              <a:rPr lang="ru-RU" dirty="0"/>
              <a:t>, округ Ланкастер, штат </a:t>
            </a:r>
            <a:r>
              <a:rPr lang="ru-RU" dirty="0">
                <a:hlinkClick r:id="rId5" tooltip="Пенсильванія"/>
              </a:rPr>
              <a:t>Пенсильванія</a:t>
            </a:r>
            <a:r>
              <a:rPr lang="ru-RU" dirty="0"/>
              <a:t> — </a:t>
            </a:r>
            <a:r>
              <a:rPr lang="ru-RU" dirty="0">
                <a:hlinkClick r:id="rId6" tooltip="24 лютого"/>
              </a:rPr>
              <a:t>24 лютого</a:t>
            </a:r>
            <a:r>
              <a:rPr lang="ru-RU" dirty="0"/>
              <a:t>, </a:t>
            </a:r>
            <a:r>
              <a:rPr lang="ru-RU" dirty="0">
                <a:hlinkClick r:id="rId7" tooltip="1815"/>
              </a:rPr>
              <a:t>1815</a:t>
            </a:r>
            <a:r>
              <a:rPr lang="ru-RU" dirty="0"/>
              <a:t>, </a:t>
            </a:r>
            <a:r>
              <a:rPr lang="ru-RU" dirty="0">
                <a:hlinkClick r:id="rId8" tooltip="Нью-Йорк"/>
              </a:rPr>
              <a:t>Нью-Йорк</a:t>
            </a:r>
            <a:r>
              <a:rPr lang="ru-RU" dirty="0"/>
              <a:t>) — </a:t>
            </a:r>
            <a:r>
              <a:rPr lang="ru-RU" dirty="0"/>
              <a:t>американський</a:t>
            </a:r>
            <a:r>
              <a:rPr lang="ru-RU" dirty="0"/>
              <a:t> </a:t>
            </a:r>
            <a:r>
              <a:rPr lang="ru-RU" dirty="0">
                <a:hlinkClick r:id="rId9" tooltip="Інженер"/>
              </a:rPr>
              <a:t>інженер</a:t>
            </a:r>
            <a:r>
              <a:rPr lang="ru-RU" dirty="0"/>
              <a:t> і </a:t>
            </a:r>
            <a:r>
              <a:rPr lang="ru-RU" dirty="0">
                <a:hlinkClick r:id="rId10" tooltip="Винахідник"/>
              </a:rPr>
              <a:t>винахідник</a:t>
            </a:r>
            <a:r>
              <a:rPr lang="ru-RU" dirty="0"/>
              <a:t>, </a:t>
            </a:r>
            <a:r>
              <a:rPr lang="ru-RU" dirty="0"/>
              <a:t>творець</a:t>
            </a:r>
            <a:r>
              <a:rPr lang="ru-RU" dirty="0"/>
              <a:t> </a:t>
            </a:r>
            <a:r>
              <a:rPr lang="ru-RU" dirty="0"/>
              <a:t>першого</a:t>
            </a:r>
            <a:r>
              <a:rPr lang="ru-RU" dirty="0"/>
              <a:t> </a:t>
            </a:r>
            <a:r>
              <a:rPr lang="ru-RU" dirty="0">
                <a:hlinkClick r:id="rId11" tooltip="Пароплав"/>
              </a:rPr>
              <a:t>пароплава</a:t>
            </a:r>
            <a:r>
              <a:rPr lang="ru-RU" dirty="0"/>
              <a:t>.</a:t>
            </a:r>
            <a:endParaRPr lang="ru-RU" sz="2800" b="0" i="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4400" b="0" i="0" baseline="0" dirty="0" smtClean="0">
                <a:solidFill>
                  <a:srgbClr val="1BDCFF"/>
                </a:solidFill>
                <a:latin typeface="Calibri"/>
                <a:ea typeface="+mj-ea"/>
                <a:cs typeface="+mj-cs"/>
              </a:rPr>
              <a:t>Зміст</a:t>
            </a:r>
            <a:endParaRPr lang="ru-RU" sz="4400" b="0" i="0" baseline="0" dirty="0">
              <a:solidFill>
                <a:srgbClr val="1BDCFF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uk-UA" dirty="0" smtClean="0">
                <a:solidFill>
                  <a:srgbClr val="404040"/>
                </a:solidFill>
                <a:latin typeface="Calibri"/>
              </a:rPr>
              <a:t>Молоді роки </a:t>
            </a:r>
            <a:endParaRPr lang="ru-RU" sz="2400" b="0" i="0" dirty="0" smtClean="0">
              <a:solidFill>
                <a:srgbClr val="404040"/>
              </a:solidFill>
              <a:latin typeface="Calibri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uk-UA" dirty="0" smtClean="0">
                <a:solidFill>
                  <a:srgbClr val="404040"/>
                </a:solidFill>
                <a:latin typeface="Calibri"/>
              </a:rPr>
              <a:t>Перший комерційний пароплав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Arial"/>
              <a:buChar char="▪"/>
            </a:pPr>
            <a:r>
              <a:rPr lang="uk-UA" sz="2400" b="0" i="0" dirty="0" smtClean="0">
                <a:solidFill>
                  <a:srgbClr val="404040"/>
                </a:solidFill>
                <a:latin typeface="Calibri"/>
                <a:ea typeface="+mn-ea"/>
                <a:cs typeface="+mn-cs"/>
              </a:rPr>
              <a:t>Вислови про </a:t>
            </a:r>
            <a:r>
              <a:rPr lang="uk-UA" sz="2400" b="0" i="0" dirty="0" smtClean="0">
                <a:solidFill>
                  <a:srgbClr val="404040"/>
                </a:solidFill>
                <a:latin typeface="Calibri"/>
                <a:ea typeface="+mn-ea"/>
                <a:cs typeface="+mn-cs"/>
              </a:rPr>
              <a:t>Р.Фултона</a:t>
            </a:r>
            <a:endParaRPr lang="uk-UA" sz="2400" b="0" i="0" dirty="0" smtClean="0">
              <a:solidFill>
                <a:srgbClr val="404040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SzPct val="100000"/>
              <a:buNone/>
            </a:pPr>
            <a:endParaRPr lang="ru-RU" sz="2400" b="0" i="0" dirty="0">
              <a:solidFill>
                <a:srgbClr val="40404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Молоді роки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 b="83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5473826" cy="36318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/>
              <a:t>віці</a:t>
            </a:r>
            <a:r>
              <a:rPr lang="ru-RU" dirty="0"/>
              <a:t> 12 </a:t>
            </a:r>
            <a:r>
              <a:rPr lang="uk-UA" dirty="0" smtClean="0"/>
              <a:t>років</a:t>
            </a:r>
            <a:r>
              <a:rPr lang="ru-RU" dirty="0" smtClean="0"/>
              <a:t> </a:t>
            </a:r>
            <a:r>
              <a:rPr lang="ru-RU" dirty="0"/>
              <a:t>захопився паровими двигунами і відвідав Вільяма Генрі — депутата від його рідного округу </a:t>
            </a:r>
            <a:r>
              <a:rPr lang="ru-RU" dirty="0">
                <a:hlinkClick r:id="rId3" tooltip="Ланкастер (округ, Пенсильванія)"/>
              </a:rPr>
              <a:t>Ланкастер</a:t>
            </a:r>
            <a:r>
              <a:rPr lang="ru-RU" dirty="0"/>
              <a:t>, який познайомився з </a:t>
            </a:r>
            <a:r>
              <a:rPr lang="ru-RU" dirty="0">
                <a:hlinkClick r:id="rId4" tooltip="Паровий двигун"/>
              </a:rPr>
              <a:t>паровим двигуном</a:t>
            </a:r>
            <a:r>
              <a:rPr lang="ru-RU" dirty="0"/>
              <a:t> </a:t>
            </a:r>
            <a:r>
              <a:rPr lang="ru-RU" dirty="0">
                <a:hlinkClick r:id="rId5" tooltip="Ватт Джеймс"/>
              </a:rPr>
              <a:t>Ватта</a:t>
            </a:r>
            <a:r>
              <a:rPr lang="ru-RU" dirty="0"/>
              <a:t> під час візиту в </a:t>
            </a:r>
            <a:r>
              <a:rPr lang="ru-RU" dirty="0">
                <a:hlinkClick r:id="rId6" tooltip="Англія"/>
              </a:rPr>
              <a:t>Англію</a:t>
            </a:r>
            <a:r>
              <a:rPr lang="ru-RU" dirty="0"/>
              <a:t>. Генрі згодом виготовив свій власний паровий двигун і 1763 року (за два роки до народження Фултона) намагався використати цей двигун на човні, який згодом потонув.</a:t>
            </a:r>
          </a:p>
          <a:p>
            <a:r>
              <a:rPr lang="ru-RU" dirty="0"/>
              <a:t>В 14 років Роберт успішно випробував човен з колісним двигуном.</a:t>
            </a:r>
          </a:p>
          <a:p>
            <a:r>
              <a:rPr lang="ru-RU" dirty="0"/>
              <a:t>Досягнувши </a:t>
            </a:r>
            <a:r>
              <a:rPr lang="ru-RU" dirty="0">
                <a:hlinkClick r:id="rId7" tooltip="Повноліття"/>
              </a:rPr>
              <a:t>повноліття</a:t>
            </a:r>
            <a:r>
              <a:rPr lang="ru-RU" dirty="0"/>
              <a:t>, Фултон </a:t>
            </a:r>
            <a:r>
              <a:rPr lang="ru-RU" dirty="0">
                <a:hlinkClick r:id="rId8" tooltip="1786"/>
              </a:rPr>
              <a:t>1786</a:t>
            </a:r>
            <a:r>
              <a:rPr lang="ru-RU" dirty="0"/>
              <a:t> року поїхав до </a:t>
            </a:r>
            <a:r>
              <a:rPr lang="ru-RU" dirty="0">
                <a:hlinkClick r:id="rId6" tooltip="Англія"/>
              </a:rPr>
              <a:t>Англії</a:t>
            </a:r>
            <a:r>
              <a:rPr lang="ru-RU" dirty="0"/>
              <a:t>, де вивчав живопис і архітектуру. Там він зустрів </a:t>
            </a:r>
            <a:r>
              <a:rPr lang="ru-RU" dirty="0">
                <a:hlinkClick r:id="rId9" tooltip="Джеймс Рамсей (ще не написана)"/>
              </a:rPr>
              <a:t>Джеймса Рамсея</a:t>
            </a:r>
            <a:r>
              <a:rPr lang="ru-RU" dirty="0"/>
              <a:t>, який позував для портрета в студії </a:t>
            </a:r>
            <a:r>
              <a:rPr lang="ru-RU" dirty="0">
                <a:hlinkClick r:id="rId10" tooltip="Вест Бенджамін (ще не написана)"/>
              </a:rPr>
              <a:t>Бенджаміна Веста</a:t>
            </a:r>
            <a:r>
              <a:rPr lang="ru-RU" dirty="0"/>
              <a:t>, де навчався Фултон.</a:t>
            </a:r>
          </a:p>
          <a:p>
            <a:r>
              <a:rPr lang="ru-RU" dirty="0"/>
              <a:t>Вже в 1793 році Фултон представив плани побудови пароплава урядам </a:t>
            </a:r>
            <a:r>
              <a:rPr lang="ru-RU" dirty="0">
                <a:hlinkClick r:id="rId11" tooltip="США"/>
              </a:rPr>
              <a:t>США</a:t>
            </a:r>
            <a:r>
              <a:rPr lang="ru-RU" dirty="0"/>
              <a:t> і </a:t>
            </a:r>
            <a:r>
              <a:rPr lang="ru-RU" dirty="0">
                <a:hlinkClick r:id="rId12" tooltip="Великобританія"/>
              </a:rPr>
              <a:t>Великобританії</a:t>
            </a:r>
            <a:r>
              <a:rPr lang="ru-RU" dirty="0"/>
              <a:t>.</a:t>
            </a:r>
          </a:p>
          <a:p>
            <a:r>
              <a:rPr lang="ru-RU" dirty="0">
                <a:hlinkClick r:id="rId13" tooltip="1797"/>
              </a:rPr>
              <a:t>1797</a:t>
            </a:r>
            <a:r>
              <a:rPr lang="ru-RU" dirty="0"/>
              <a:t> — переїхав у </a:t>
            </a:r>
            <a:r>
              <a:rPr lang="ru-RU" dirty="0">
                <a:hlinkClick r:id="rId14" tooltip="Франція"/>
              </a:rPr>
              <a:t>Францію</a:t>
            </a:r>
            <a:r>
              <a:rPr lang="ru-RU" dirty="0"/>
              <a:t>, де експериментував з </a:t>
            </a:r>
            <a:r>
              <a:rPr lang="ru-RU" dirty="0">
                <a:hlinkClick r:id="rId15" tooltip="Торпеда"/>
              </a:rPr>
              <a:t>торпедами</a:t>
            </a:r>
            <a:r>
              <a:rPr lang="ru-RU" dirty="0"/>
              <a:t>, а </a:t>
            </a:r>
            <a:r>
              <a:rPr lang="ru-RU" dirty="0">
                <a:hlinkClick r:id="rId16" tooltip="1800"/>
              </a:rPr>
              <a:t>1800</a:t>
            </a:r>
            <a:r>
              <a:rPr lang="ru-RU" dirty="0"/>
              <a:t> року представив</a:t>
            </a:r>
            <a:r>
              <a:rPr lang="ru-RU" dirty="0">
                <a:hlinkClick r:id="rId17" tooltip="Наполеон"/>
              </a:rPr>
              <a:t>Наполеону</a:t>
            </a:r>
            <a:r>
              <a:rPr lang="ru-RU" dirty="0"/>
              <a:t> «Наутілус» — практичну модель гвинтового підводного човна з ручним двигуном. Того ж року, на прохання посла США Роберта Лівінгстона, почав експерименти з паровими двигунами.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Портрет </a:t>
            </a:r>
            <a:r>
              <a:rPr lang="uk-UA" dirty="0" smtClean="0"/>
              <a:t>роберта</a:t>
            </a:r>
            <a:r>
              <a:rPr lang="uk-UA" dirty="0" smtClean="0"/>
              <a:t> </a:t>
            </a:r>
            <a:r>
              <a:rPr lang="uk-UA" dirty="0" smtClean="0"/>
              <a:t>фултона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3" y="2177514"/>
            <a:ext cx="3944689" cy="4680486"/>
          </a:xfrm>
        </p:spPr>
      </p:pic>
    </p:spTree>
    <p:extLst>
      <p:ext uri="{BB962C8B-B14F-4D97-AF65-F5344CB8AC3E}">
        <p14:creationId xmlns:p14="http://schemas.microsoft.com/office/powerpoint/2010/main" val="286645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71008"/>
              </p:ext>
            </p:extLst>
          </p:nvPr>
        </p:nvGraphicFramePr>
        <p:xfrm>
          <a:off x="257577" y="1352281"/>
          <a:ext cx="10856890" cy="4237150"/>
        </p:xfrm>
        <a:graphic>
          <a:graphicData uri="http://schemas.openxmlformats.org/drawingml/2006/table">
            <a:tbl>
              <a:tblPr/>
              <a:tblGrid>
                <a:gridCol w="5428445"/>
                <a:gridCol w="5428445"/>
              </a:tblGrid>
              <a:tr h="1186402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Народився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2" tooltip="14 листопада"/>
                        </a:rPr>
                        <a:t>14 листопада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3" tooltip="1765"/>
                        </a:rPr>
                        <a:t>1765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графство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4" tooltip="Ланкастер (округ, Пенсильванія)"/>
                        </a:rPr>
                        <a:t>Ланкастер</a:t>
                      </a:r>
                      <a:r>
                        <a:rPr lang="ru-RU" dirty="0">
                          <a:effectLst/>
                        </a:rPr>
                        <a:t>, штат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5" tooltip="Пенсильванія"/>
                        </a:rPr>
                        <a:t>Пенсильванія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6" tooltip="США"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69486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Помер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7" tooltip="24 лютого"/>
                        </a:rPr>
                        <a:t>24 лютого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8" tooltip="1815"/>
                        </a:rPr>
                        <a:t>1815</a:t>
                      </a:r>
                      <a:r>
                        <a:rPr lang="ru-RU" dirty="0">
                          <a:effectLst/>
                        </a:rPr>
                        <a:t> (49 років)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9" tooltip="Нью-Йорк"/>
                        </a:rPr>
                        <a:t>Нью-Йорк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7794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Громадянство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0" tooltip="Сполучені Штати Америки"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7794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Діяльність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1" tooltip="Інженер"/>
                        </a:rPr>
                        <a:t>інженер</a:t>
                      </a:r>
                      <a:r>
                        <a:rPr lang="ru-RU" dirty="0">
                          <a:effectLst/>
                        </a:rPr>
                        <a:t> і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2" tooltip="Винахідник"/>
                        </a:rPr>
                        <a:t>винахідник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Flag of the United States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52" y="2527378"/>
            <a:ext cx="336125" cy="1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1027179"/>
            <a:ext cx="4800937" cy="1828800"/>
          </a:xfrm>
        </p:spPr>
        <p:txBody>
          <a:bodyPr/>
          <a:lstStyle/>
          <a:p>
            <a:r>
              <a:rPr lang="ru-RU" dirty="0" smtClean="0"/>
              <a:t>Перший </a:t>
            </a:r>
            <a:r>
              <a:rPr lang="ru-RU" dirty="0" smtClean="0"/>
              <a:t>комерційний</a:t>
            </a:r>
            <a:r>
              <a:rPr lang="ru-RU" dirty="0" smtClean="0"/>
              <a:t> </a:t>
            </a:r>
            <a:r>
              <a:rPr lang="uk-UA" dirty="0" smtClean="0"/>
              <a:t>пароплав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8" y="450761"/>
            <a:ext cx="5569018" cy="52030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495369"/>
            <a:ext cx="4800937" cy="315845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hlinkClick r:id="rId3" tooltip="1803"/>
              </a:rPr>
              <a:t>1803</a:t>
            </a:r>
            <a:r>
              <a:rPr lang="ru-RU" dirty="0"/>
              <a:t> — </a:t>
            </a:r>
            <a:r>
              <a:rPr lang="uk-UA" dirty="0" smtClean="0"/>
              <a:t>парове</a:t>
            </a:r>
            <a:r>
              <a:rPr lang="ru-RU" dirty="0" smtClean="0"/>
              <a:t> </a:t>
            </a:r>
            <a:r>
              <a:rPr lang="ru-RU" dirty="0"/>
              <a:t>судно </a:t>
            </a:r>
            <a:r>
              <a:rPr lang="ru-RU" dirty="0"/>
              <a:t>конструкції</a:t>
            </a:r>
            <a:r>
              <a:rPr lang="ru-RU" dirty="0"/>
              <a:t> Фултона (</a:t>
            </a:r>
            <a:r>
              <a:rPr lang="ru-RU" dirty="0"/>
              <a:t>довжина</a:t>
            </a:r>
            <a:r>
              <a:rPr lang="ru-RU" dirty="0"/>
              <a:t> — 20 м; ширина — 2,4 м) </a:t>
            </a:r>
            <a:r>
              <a:rPr lang="ru-RU" dirty="0"/>
              <a:t>пройшло</a:t>
            </a:r>
            <a:r>
              <a:rPr lang="ru-RU" dirty="0"/>
              <a:t> </a:t>
            </a:r>
            <a:r>
              <a:rPr lang="ru-RU" dirty="0"/>
              <a:t>випробування</a:t>
            </a:r>
            <a:r>
              <a:rPr lang="ru-RU" dirty="0"/>
              <a:t> на </a:t>
            </a:r>
            <a:r>
              <a:rPr lang="ru-RU" dirty="0">
                <a:hlinkClick r:id="rId4" tooltip="Сена"/>
              </a:rPr>
              <a:t>Сені</a:t>
            </a:r>
            <a:r>
              <a:rPr lang="ru-RU" dirty="0"/>
              <a:t>, досягнувши </a:t>
            </a:r>
            <a:r>
              <a:rPr lang="ru-RU" dirty="0"/>
              <a:t>швидкості</a:t>
            </a:r>
            <a:r>
              <a:rPr lang="ru-RU" dirty="0"/>
              <a:t> 3 </a:t>
            </a:r>
            <a:r>
              <a:rPr lang="ru-RU" dirty="0">
                <a:hlinkClick r:id="rId5" tooltip="Вузол (одиниця швидкості)"/>
              </a:rPr>
              <a:t>вузлів</a:t>
            </a:r>
            <a:r>
              <a:rPr lang="ru-RU" dirty="0"/>
              <a:t> </a:t>
            </a:r>
            <a:r>
              <a:rPr lang="ru-RU" dirty="0"/>
              <a:t>проти</a:t>
            </a:r>
            <a:r>
              <a:rPr lang="ru-RU" dirty="0"/>
              <a:t> </a:t>
            </a:r>
            <a:r>
              <a:rPr lang="ru-RU" dirty="0"/>
              <a:t>течії</a:t>
            </a:r>
            <a:r>
              <a:rPr lang="ru-RU" dirty="0"/>
              <a:t>.</a:t>
            </a:r>
          </a:p>
          <a:p>
            <a:r>
              <a:rPr lang="ru-RU" dirty="0">
                <a:hlinkClick r:id="rId6" tooltip="1807"/>
              </a:rPr>
              <a:t>1807</a:t>
            </a:r>
            <a:r>
              <a:rPr lang="ru-RU" dirty="0"/>
              <a:t> — у </a:t>
            </a:r>
            <a:r>
              <a:rPr lang="ru-RU" dirty="0">
                <a:hlinkClick r:id="rId7" tooltip="США"/>
              </a:rPr>
              <a:t>США</a:t>
            </a:r>
            <a:r>
              <a:rPr lang="ru-RU" dirty="0"/>
              <a:t> </a:t>
            </a:r>
            <a:r>
              <a:rPr lang="ru-RU" dirty="0"/>
              <a:t>збудував</a:t>
            </a:r>
            <a:r>
              <a:rPr lang="ru-RU" dirty="0"/>
              <a:t> перший </a:t>
            </a:r>
            <a:r>
              <a:rPr lang="ru-RU" dirty="0"/>
              <a:t>пасажирський</a:t>
            </a:r>
            <a:r>
              <a:rPr lang="ru-RU" dirty="0"/>
              <a:t> </a:t>
            </a:r>
            <a:r>
              <a:rPr lang="ru-RU" dirty="0">
                <a:hlinkClick r:id="rId8" tooltip="Пароплав"/>
              </a:rPr>
              <a:t>пароплав</a:t>
            </a:r>
            <a:r>
              <a:rPr lang="ru-RU" dirty="0"/>
              <a:t> </a:t>
            </a:r>
            <a:r>
              <a:rPr lang="en-US" i="1" dirty="0"/>
              <a:t>Clermont</a:t>
            </a:r>
            <a:r>
              <a:rPr lang="en-US" dirty="0"/>
              <a:t> («</a:t>
            </a:r>
            <a:r>
              <a:rPr lang="ru-RU" dirty="0"/>
              <a:t>Пароплав</a:t>
            </a:r>
            <a:r>
              <a:rPr lang="ru-RU" dirty="0"/>
              <a:t> </a:t>
            </a:r>
            <a:r>
              <a:rPr lang="ru-RU" dirty="0"/>
              <a:t>Північної</a:t>
            </a:r>
            <a:r>
              <a:rPr lang="ru-RU" dirty="0"/>
              <a:t> </a:t>
            </a:r>
            <a:r>
              <a:rPr lang="ru-RU" dirty="0"/>
              <a:t>Річки</a:t>
            </a:r>
            <a:r>
              <a:rPr lang="ru-RU" dirty="0"/>
              <a:t>»)</a:t>
            </a:r>
          </a:p>
          <a:p>
            <a:r>
              <a:rPr lang="ru-RU" dirty="0">
                <a:hlinkClick r:id="rId9" tooltip="11 лютого"/>
              </a:rPr>
              <a:t>11 лютого</a:t>
            </a:r>
            <a:r>
              <a:rPr lang="ru-RU" dirty="0"/>
              <a:t> </a:t>
            </a:r>
            <a:r>
              <a:rPr lang="ru-RU" dirty="0">
                <a:hlinkClick r:id="rId10" tooltip="1809"/>
              </a:rPr>
              <a:t>1809</a:t>
            </a:r>
            <a:r>
              <a:rPr lang="ru-RU" dirty="0"/>
              <a:t> р. — </a:t>
            </a:r>
            <a:r>
              <a:rPr lang="ru-RU" dirty="0"/>
              <a:t>запатентував</a:t>
            </a:r>
            <a:r>
              <a:rPr lang="ru-RU" dirty="0"/>
              <a:t> свій </a:t>
            </a:r>
            <a:r>
              <a:rPr lang="ru-RU" dirty="0"/>
              <a:t>пароплав</a:t>
            </a:r>
            <a:endParaRPr lang="ru-RU" dirty="0"/>
          </a:p>
          <a:p>
            <a:r>
              <a:rPr lang="ru-RU" dirty="0">
                <a:hlinkClick r:id="rId11" tooltip="1812"/>
              </a:rPr>
              <a:t>1812</a:t>
            </a:r>
            <a:r>
              <a:rPr lang="ru-RU" dirty="0"/>
              <a:t>–</a:t>
            </a:r>
            <a:r>
              <a:rPr lang="ru-RU" dirty="0">
                <a:hlinkClick r:id="rId12" tooltip="1814"/>
              </a:rPr>
              <a:t>1814</a:t>
            </a:r>
            <a:r>
              <a:rPr lang="ru-RU" dirty="0"/>
              <a:t> — </a:t>
            </a:r>
            <a:r>
              <a:rPr lang="ru-RU" dirty="0"/>
              <a:t>збудував</a:t>
            </a:r>
            <a:r>
              <a:rPr lang="ru-RU" dirty="0"/>
              <a:t> перший </a:t>
            </a:r>
            <a:r>
              <a:rPr lang="ru-RU" dirty="0"/>
              <a:t>військовий</a:t>
            </a:r>
            <a:r>
              <a:rPr lang="ru-RU" dirty="0"/>
              <a:t> корабель з паровим двигуном.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0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54625" cy="6259132"/>
          </a:xfrm>
        </p:spPr>
        <p:txBody>
          <a:bodyPr>
            <a:normAutofit/>
          </a:bodyPr>
          <a:lstStyle/>
          <a:p>
            <a:r>
              <a:rPr lang="uk-UA" dirty="0" smtClean="0"/>
              <a:t>Вислови про </a:t>
            </a:r>
            <a:r>
              <a:rPr lang="uk-UA" dirty="0" smtClean="0"/>
              <a:t>р.фултона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Т.Шевченко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i="1" dirty="0"/>
              <a:t>„Великий Фултон! І великий Ватт! Ваше </a:t>
            </a:r>
            <a:r>
              <a:rPr lang="ru-RU" i="1" dirty="0"/>
              <a:t>молоде,не</a:t>
            </a:r>
            <a:r>
              <a:rPr lang="ru-RU" i="1" dirty="0"/>
              <a:t> </a:t>
            </a:r>
            <a:r>
              <a:rPr lang="ru-RU" i="1" dirty="0"/>
              <a:t>щоднини</a:t>
            </a:r>
            <a:r>
              <a:rPr lang="ru-RU" i="1" dirty="0"/>
              <a:t>, а </a:t>
            </a:r>
            <a:r>
              <a:rPr lang="ru-RU" i="1" dirty="0"/>
              <a:t>щогодини</a:t>
            </a:r>
            <a:r>
              <a:rPr lang="ru-RU" i="1" dirty="0"/>
              <a:t> </a:t>
            </a:r>
            <a:r>
              <a:rPr lang="ru-RU" i="1" dirty="0"/>
              <a:t>зростаюче</a:t>
            </a:r>
            <a:r>
              <a:rPr lang="ru-RU" i="1" dirty="0"/>
              <a:t> дитя</a:t>
            </a:r>
            <a:br>
              <a:rPr lang="ru-RU" i="1" dirty="0"/>
            </a:br>
            <a:r>
              <a:rPr lang="ru-RU" i="1" dirty="0"/>
              <a:t>невдовзі </a:t>
            </a:r>
            <a:r>
              <a:rPr lang="ru-RU" i="1" dirty="0"/>
              <a:t>поглине</a:t>
            </a:r>
            <a:r>
              <a:rPr lang="ru-RU" i="1" dirty="0"/>
              <a:t> батоги, </a:t>
            </a:r>
            <a:r>
              <a:rPr lang="ru-RU" i="1" dirty="0"/>
              <a:t>престоли</a:t>
            </a:r>
            <a:r>
              <a:rPr lang="ru-RU" i="1" dirty="0"/>
              <a:t> і </a:t>
            </a:r>
            <a:r>
              <a:rPr lang="ru-RU" i="1" dirty="0"/>
              <a:t>корони</a:t>
            </a:r>
            <a:r>
              <a:rPr lang="ru-RU" i="1" dirty="0"/>
              <a:t>...”</a:t>
            </a:r>
            <a:br>
              <a:rPr lang="ru-RU" i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89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Широкоформатная презентация построения каркаса</Template>
  <TotalTime>0</TotalTime>
  <Words>45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Роберт фултон</vt:lpstr>
      <vt:lpstr>Зміст</vt:lpstr>
      <vt:lpstr>Молоді роки</vt:lpstr>
      <vt:lpstr>Портрет роберта фултона</vt:lpstr>
      <vt:lpstr>Презентация PowerPoint</vt:lpstr>
      <vt:lpstr>Перший комерційний пароплав </vt:lpstr>
      <vt:lpstr>Вислови про р.фултона Т.Шевченко „Великий Фултон! І великий Ватт! Ваше молоде,не щоднини, а щогодини зростаюче дитя невдовзі поглине батоги, престоли і корони...”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2015-11-14T11:37:31Z</dcterms:created>
  <dcterms:modified xsi:type="dcterms:W3CDTF">2015-11-14T11:54:30Z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